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25067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0861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01950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47102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50441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67341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04810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934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8832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572512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7511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04688-91C9-4209-97B5-66FFDF576A04}" type="datetimeFigureOut">
              <a:rPr lang="da-DK" smtClean="0"/>
              <a:t>17-04-2015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EE8B9-17F7-49C8-85F5-CDABDAAEDB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7702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quizlet.com/22118365/flashcards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22727" r="37865" b="10714"/>
          <a:stretch/>
        </p:blipFill>
        <p:spPr bwMode="auto">
          <a:xfrm>
            <a:off x="107504" y="167578"/>
            <a:ext cx="9014461" cy="65737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boks 1"/>
          <p:cNvSpPr txBox="1"/>
          <p:nvPr/>
        </p:nvSpPr>
        <p:spPr>
          <a:xfrm>
            <a:off x="2195736" y="1844824"/>
            <a:ext cx="5328592" cy="28931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2600" dirty="0" smtClean="0">
                <a:latin typeface="Baskerville Old Face" panose="02020602080505020303" pitchFamily="18" charset="0"/>
              </a:rPr>
              <a:t>LE PROGRAMME</a:t>
            </a:r>
          </a:p>
          <a:p>
            <a:endParaRPr lang="da-DK" sz="2600" dirty="0">
              <a:latin typeface="Baskerville Old Face" panose="02020602080505020303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da-DK" sz="2600" dirty="0" smtClean="0">
                <a:latin typeface="Baskerville Old Face" panose="02020602080505020303" pitchFamily="18" charset="0"/>
              </a:rPr>
              <a:t>Billedbeskrivelse (præpositioner)</a:t>
            </a:r>
          </a:p>
          <a:p>
            <a:endParaRPr lang="da-DK" sz="2600" dirty="0">
              <a:latin typeface="Baskerville Old Face" panose="02020602080505020303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da-DK" sz="2600" dirty="0" smtClean="0">
                <a:latin typeface="Baskerville Old Face" panose="02020602080505020303" pitchFamily="18" charset="0"/>
              </a:rPr>
              <a:t>At stille spørgsmål på fransk</a:t>
            </a:r>
          </a:p>
          <a:p>
            <a:endParaRPr lang="da-DK" sz="2600" dirty="0">
              <a:latin typeface="Baskerville Old Face" panose="02020602080505020303" pitchFamily="18" charset="0"/>
            </a:endParaRPr>
          </a:p>
          <a:p>
            <a:endParaRPr lang="da-DK" sz="2600" dirty="0"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767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40159"/>
          </a:xfrm>
        </p:spPr>
        <p:txBody>
          <a:bodyPr>
            <a:normAutofit/>
          </a:bodyPr>
          <a:lstStyle/>
          <a:p>
            <a:r>
              <a:rPr lang="da-DK" dirty="0" smtClean="0"/>
              <a:t>Glosetræning (8 min</a:t>
            </a:r>
            <a:r>
              <a:rPr lang="da-DK" dirty="0"/>
              <a:t>)</a:t>
            </a:r>
            <a:br>
              <a:rPr lang="da-DK" dirty="0"/>
            </a:br>
            <a:r>
              <a:rPr lang="da-DK" sz="2400" dirty="0">
                <a:hlinkClick r:id="rId2"/>
              </a:rPr>
              <a:t>https://</a:t>
            </a:r>
            <a:r>
              <a:rPr lang="da-DK" sz="2400" dirty="0" smtClean="0">
                <a:hlinkClick r:id="rId2"/>
              </a:rPr>
              <a:t>quizlet.com/22118365/flashcards</a:t>
            </a:r>
            <a:r>
              <a:rPr lang="da-DK" sz="2400" dirty="0" smtClean="0"/>
              <a:t> </a:t>
            </a:r>
            <a:endParaRPr lang="da-DK" sz="240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899592" y="1556792"/>
            <a:ext cx="7704856" cy="4608512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da-DK" dirty="0" smtClean="0">
                <a:solidFill>
                  <a:schemeClr val="tx1"/>
                </a:solidFill>
              </a:rPr>
              <a:t>Med din sidemand</a:t>
            </a:r>
          </a:p>
          <a:p>
            <a:pPr algn="l"/>
            <a:endParaRPr lang="da-DK" dirty="0"/>
          </a:p>
          <a:p>
            <a:pPr algn="l"/>
            <a:r>
              <a:rPr lang="da-DK" u="sng" dirty="0" err="1" smtClean="0">
                <a:solidFill>
                  <a:srgbClr val="00B050"/>
                </a:solidFill>
              </a:rPr>
              <a:t>Exercise</a:t>
            </a:r>
            <a:r>
              <a:rPr lang="da-DK" u="sng" dirty="0" smtClean="0">
                <a:solidFill>
                  <a:srgbClr val="00B050"/>
                </a:solidFill>
              </a:rPr>
              <a:t> </a:t>
            </a:r>
            <a:r>
              <a:rPr lang="da-DK" u="sng" dirty="0" err="1" smtClean="0">
                <a:solidFill>
                  <a:srgbClr val="00B050"/>
                </a:solidFill>
              </a:rPr>
              <a:t>no</a:t>
            </a:r>
            <a:r>
              <a:rPr lang="da-DK" u="sng" dirty="0" smtClean="0">
                <a:solidFill>
                  <a:srgbClr val="00B050"/>
                </a:solidFill>
              </a:rPr>
              <a:t> 1: </a:t>
            </a:r>
            <a:r>
              <a:rPr lang="da-DK" i="1" dirty="0" smtClean="0">
                <a:solidFill>
                  <a:srgbClr val="00B050"/>
                </a:solidFill>
              </a:rPr>
              <a:t>Lad papiret være foldet</a:t>
            </a:r>
            <a:r>
              <a:rPr lang="da-DK" dirty="0" smtClean="0">
                <a:solidFill>
                  <a:srgbClr val="00B050"/>
                </a:solidFill>
              </a:rPr>
              <a:t>. Læs de franske gloser. Notér med blyant den danske oversættelse. </a:t>
            </a:r>
          </a:p>
          <a:p>
            <a:pPr algn="l"/>
            <a:endParaRPr lang="da-DK" dirty="0"/>
          </a:p>
          <a:p>
            <a:pPr algn="l"/>
            <a:r>
              <a:rPr lang="da-DK" u="sng" dirty="0" err="1" smtClean="0">
                <a:solidFill>
                  <a:srgbClr val="FFC000"/>
                </a:solidFill>
              </a:rPr>
              <a:t>Exercise</a:t>
            </a:r>
            <a:r>
              <a:rPr lang="da-DK" u="sng" dirty="0" smtClean="0">
                <a:solidFill>
                  <a:srgbClr val="FFC000"/>
                </a:solidFill>
              </a:rPr>
              <a:t> </a:t>
            </a:r>
            <a:r>
              <a:rPr lang="da-DK" u="sng" dirty="0" err="1" smtClean="0">
                <a:solidFill>
                  <a:srgbClr val="FFC000"/>
                </a:solidFill>
              </a:rPr>
              <a:t>no</a:t>
            </a:r>
            <a:r>
              <a:rPr lang="da-DK" u="sng" dirty="0" smtClean="0">
                <a:solidFill>
                  <a:srgbClr val="FFC000"/>
                </a:solidFill>
              </a:rPr>
              <a:t> 2: </a:t>
            </a:r>
            <a:r>
              <a:rPr lang="da-DK" i="1" dirty="0" smtClean="0">
                <a:solidFill>
                  <a:srgbClr val="FFC000"/>
                </a:solidFill>
              </a:rPr>
              <a:t>Fold papiret ud</a:t>
            </a:r>
            <a:r>
              <a:rPr lang="da-DK" dirty="0" smtClean="0">
                <a:solidFill>
                  <a:srgbClr val="FFC000"/>
                </a:solidFill>
              </a:rPr>
              <a:t>. Tjek facit. </a:t>
            </a:r>
          </a:p>
          <a:p>
            <a:pPr algn="l"/>
            <a:endParaRPr lang="da-DK" dirty="0"/>
          </a:p>
          <a:p>
            <a:pPr algn="l"/>
            <a:r>
              <a:rPr lang="da-DK" u="sng" dirty="0" err="1" smtClean="0">
                <a:solidFill>
                  <a:srgbClr val="FF0000"/>
                </a:solidFill>
              </a:rPr>
              <a:t>Exercise</a:t>
            </a:r>
            <a:r>
              <a:rPr lang="da-DK" u="sng" dirty="0" smtClean="0">
                <a:solidFill>
                  <a:srgbClr val="FF0000"/>
                </a:solidFill>
              </a:rPr>
              <a:t> </a:t>
            </a:r>
            <a:r>
              <a:rPr lang="da-DK" u="sng" dirty="0" err="1" smtClean="0">
                <a:solidFill>
                  <a:srgbClr val="FF0000"/>
                </a:solidFill>
              </a:rPr>
              <a:t>no</a:t>
            </a:r>
            <a:r>
              <a:rPr lang="da-DK" u="sng" dirty="0" smtClean="0">
                <a:solidFill>
                  <a:srgbClr val="FF0000"/>
                </a:solidFill>
              </a:rPr>
              <a:t> 3: </a:t>
            </a:r>
            <a:r>
              <a:rPr lang="da-DK" dirty="0" smtClean="0">
                <a:solidFill>
                  <a:srgbClr val="FF0000"/>
                </a:solidFill>
              </a:rPr>
              <a:t>Med din sidemand skiftes I til at quizze hinanden i gloserne. </a:t>
            </a:r>
            <a:r>
              <a:rPr lang="da-DK" dirty="0" err="1" smtClean="0">
                <a:solidFill>
                  <a:srgbClr val="FF0000"/>
                </a:solidFill>
              </a:rPr>
              <a:t>F.eks</a:t>
            </a:r>
            <a:r>
              <a:rPr lang="da-DK" dirty="0" smtClean="0">
                <a:solidFill>
                  <a:srgbClr val="FF0000"/>
                </a:solidFill>
              </a:rPr>
              <a:t>: ”Hvordan siger man ‘til højre’ på fransk?”</a:t>
            </a:r>
            <a:endParaRPr lang="da-DK" dirty="0">
              <a:solidFill>
                <a:srgbClr val="FF0000"/>
              </a:solidFill>
            </a:endParaRPr>
          </a:p>
        </p:txBody>
      </p:sp>
      <p:sp>
        <p:nvSpPr>
          <p:cNvPr id="4" name="Afrundet rektangel 3"/>
          <p:cNvSpPr/>
          <p:nvPr/>
        </p:nvSpPr>
        <p:spPr>
          <a:xfrm>
            <a:off x="584029" y="2060848"/>
            <a:ext cx="7920880" cy="388843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z="2400" dirty="0" smtClean="0"/>
              <a:t>FIND ET GODT BILLEDE FRA JERES REJSEBLOG/ INSTAGRAM.</a:t>
            </a:r>
          </a:p>
          <a:p>
            <a:pPr algn="ctr"/>
            <a:endParaRPr lang="da-DK" sz="2400" dirty="0"/>
          </a:p>
          <a:p>
            <a:pPr algn="ctr"/>
            <a:r>
              <a:rPr lang="da-DK" sz="2400" dirty="0" smtClean="0"/>
              <a:t>SKRIV 10 SÆTNINGER SOM BESKRIVER BILLEDET.</a:t>
            </a:r>
          </a:p>
          <a:p>
            <a:pPr algn="ctr"/>
            <a:endParaRPr lang="da-DK" sz="2400" dirty="0"/>
          </a:p>
          <a:p>
            <a:pPr algn="ctr"/>
            <a:r>
              <a:rPr lang="da-DK" sz="2400" dirty="0" smtClean="0"/>
              <a:t>BRUG MINDST ÉN PRÆPOSITION PR. SÆTNING.</a:t>
            </a:r>
            <a:endParaRPr lang="da-DK" sz="2400" dirty="0"/>
          </a:p>
        </p:txBody>
      </p:sp>
    </p:spTree>
    <p:extLst>
      <p:ext uri="{BB962C8B-B14F-4D97-AF65-F5344CB8AC3E}">
        <p14:creationId xmlns:p14="http://schemas.microsoft.com/office/powerpoint/2010/main" val="213011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err="1" smtClean="0"/>
              <a:t>Excusez-moi</a:t>
            </a:r>
            <a:r>
              <a:rPr lang="da-DK" dirty="0" smtClean="0"/>
              <a:t>…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da-DK" dirty="0"/>
              <a:t>S</a:t>
            </a:r>
            <a:r>
              <a:rPr lang="da-DK" dirty="0" smtClean="0"/>
              <a:t>pørgeordene på fransk </a:t>
            </a:r>
            <a:r>
              <a:rPr lang="da-DK" dirty="0" smtClean="0">
                <a:sym typeface="Wingdings" panose="05000000000000000000" pitchFamily="2" charset="2"/>
              </a:rPr>
              <a:t></a:t>
            </a:r>
          </a:p>
          <a:p>
            <a:pPr marL="0" indent="0">
              <a:buNone/>
            </a:pPr>
            <a:endParaRPr lang="da-DK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a-DK" b="1" dirty="0" err="1" smtClean="0"/>
              <a:t>Où</a:t>
            </a:r>
            <a:r>
              <a:rPr lang="da-DK" b="1" dirty="0"/>
              <a:t> </a:t>
            </a:r>
            <a:r>
              <a:rPr lang="da-DK" b="1" dirty="0" smtClean="0"/>
              <a:t>:</a:t>
            </a:r>
            <a:r>
              <a:rPr lang="da-DK" dirty="0" smtClean="0"/>
              <a:t> Hvor/ hvorhen</a:t>
            </a:r>
          </a:p>
          <a:p>
            <a:pPr marL="0" indent="0">
              <a:buNone/>
            </a:pPr>
            <a:r>
              <a:rPr lang="da-DK" b="1" dirty="0" err="1" smtClean="0"/>
              <a:t>Comment</a:t>
            </a:r>
            <a:r>
              <a:rPr lang="da-DK" b="1" dirty="0" smtClean="0"/>
              <a:t> :</a:t>
            </a:r>
            <a:r>
              <a:rPr lang="da-DK" dirty="0" smtClean="0"/>
              <a:t> Hvordan</a:t>
            </a:r>
          </a:p>
          <a:p>
            <a:pPr marL="0" indent="0">
              <a:buNone/>
            </a:pPr>
            <a:r>
              <a:rPr lang="da-DK" b="1" dirty="0" err="1" smtClean="0"/>
              <a:t>Pourquoi</a:t>
            </a:r>
            <a:r>
              <a:rPr lang="da-DK" b="1" dirty="0" smtClean="0"/>
              <a:t> :</a:t>
            </a:r>
            <a:r>
              <a:rPr lang="da-DK" dirty="0" smtClean="0"/>
              <a:t> Hvorfor</a:t>
            </a:r>
          </a:p>
          <a:p>
            <a:pPr marL="0" indent="0">
              <a:buNone/>
            </a:pPr>
            <a:r>
              <a:rPr lang="da-DK" b="1" dirty="0" err="1" smtClean="0"/>
              <a:t>Quand</a:t>
            </a:r>
            <a:r>
              <a:rPr lang="da-DK" b="1" dirty="0" smtClean="0"/>
              <a:t> : </a:t>
            </a:r>
            <a:r>
              <a:rPr lang="da-DK" dirty="0" smtClean="0"/>
              <a:t>Hvornår</a:t>
            </a:r>
          </a:p>
          <a:p>
            <a:pPr marL="0" indent="0">
              <a:buNone/>
            </a:pPr>
            <a:r>
              <a:rPr lang="da-DK" b="1" dirty="0" err="1" smtClean="0"/>
              <a:t>Qui</a:t>
            </a:r>
            <a:r>
              <a:rPr lang="da-DK" b="1" dirty="0" smtClean="0"/>
              <a:t> : </a:t>
            </a:r>
            <a:r>
              <a:rPr lang="da-DK" dirty="0" smtClean="0"/>
              <a:t>Hvem</a:t>
            </a:r>
          </a:p>
          <a:p>
            <a:pPr marL="0" indent="0">
              <a:buNone/>
            </a:pPr>
            <a:r>
              <a:rPr lang="da-DK" b="1" dirty="0" err="1" smtClean="0"/>
              <a:t>Qu’est</a:t>
            </a:r>
            <a:r>
              <a:rPr lang="da-DK" b="1" dirty="0" smtClean="0"/>
              <a:t>-ce </a:t>
            </a:r>
            <a:r>
              <a:rPr lang="da-DK" b="1" dirty="0" err="1" smtClean="0"/>
              <a:t>que</a:t>
            </a:r>
            <a:r>
              <a:rPr lang="da-DK" b="1" dirty="0" smtClean="0"/>
              <a:t> : </a:t>
            </a:r>
            <a:r>
              <a:rPr lang="da-DK" dirty="0" smtClean="0"/>
              <a:t>Hvad </a:t>
            </a:r>
            <a:r>
              <a:rPr lang="da-DK" b="1" dirty="0" smtClean="0"/>
              <a:t>(</a:t>
            </a:r>
            <a:r>
              <a:rPr lang="da-DK" dirty="0"/>
              <a:t>til sidst i spørgsmålet: </a:t>
            </a:r>
            <a:r>
              <a:rPr lang="da-DK" b="1" dirty="0" err="1" smtClean="0"/>
              <a:t>quoi</a:t>
            </a:r>
            <a:r>
              <a:rPr lang="da-DK" b="1" dirty="0" smtClean="0"/>
              <a:t>) </a:t>
            </a:r>
            <a:endParaRPr lang="da-DK" dirty="0" smtClean="0"/>
          </a:p>
          <a:p>
            <a:pPr marL="0" indent="0">
              <a:buNone/>
            </a:pPr>
            <a:r>
              <a:rPr lang="da-DK" b="1" dirty="0" err="1" smtClean="0"/>
              <a:t>Combien</a:t>
            </a:r>
            <a:r>
              <a:rPr lang="da-DK" b="1" dirty="0" smtClean="0"/>
              <a:t> de : </a:t>
            </a:r>
            <a:r>
              <a:rPr lang="da-DK" dirty="0" smtClean="0"/>
              <a:t>Hvor mange/ meget </a:t>
            </a:r>
            <a:r>
              <a:rPr lang="da-DK" b="1" dirty="0" smtClean="0"/>
              <a:t>(</a:t>
            </a:r>
            <a:r>
              <a:rPr lang="da-DK" dirty="0"/>
              <a:t>til sidst i spørgsmålet: </a:t>
            </a:r>
            <a:r>
              <a:rPr lang="da-DK" b="1" dirty="0" err="1" smtClean="0"/>
              <a:t>combien</a:t>
            </a:r>
            <a:r>
              <a:rPr lang="da-DK" b="1" dirty="0" smtClean="0"/>
              <a:t>) </a:t>
            </a:r>
            <a:endParaRPr lang="da-DK" dirty="0" smtClean="0"/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endParaRPr lang="da-DK" dirty="0"/>
          </a:p>
        </p:txBody>
      </p:sp>
      <p:sp>
        <p:nvSpPr>
          <p:cNvPr id="4" name="Tekstboks 3"/>
          <p:cNvSpPr txBox="1"/>
          <p:nvPr/>
        </p:nvSpPr>
        <p:spPr>
          <a:xfrm rot="1244098">
            <a:off x="5775474" y="2825438"/>
            <a:ext cx="2646365" cy="49244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da-DK" sz="2600" b="1" dirty="0" err="1" smtClean="0"/>
              <a:t>Est</a:t>
            </a:r>
            <a:r>
              <a:rPr lang="da-DK" sz="2600" b="1" dirty="0" smtClean="0"/>
              <a:t>-ce </a:t>
            </a:r>
            <a:r>
              <a:rPr lang="da-DK" sz="2600" b="1" dirty="0" err="1" smtClean="0"/>
              <a:t>que</a:t>
            </a:r>
            <a:r>
              <a:rPr lang="da-DK" sz="2600" b="1" dirty="0" smtClean="0"/>
              <a:t> </a:t>
            </a:r>
            <a:r>
              <a:rPr lang="da-DK" sz="2600" dirty="0" smtClean="0"/>
              <a:t>[</a:t>
            </a:r>
            <a:r>
              <a:rPr lang="da-DK" sz="2600" dirty="0" err="1" smtClean="0"/>
              <a:t>æs</a:t>
            </a:r>
            <a:r>
              <a:rPr lang="da-DK" sz="2600" dirty="0" smtClean="0"/>
              <a:t> kø]</a:t>
            </a:r>
            <a:endParaRPr lang="da-DK" sz="2600" dirty="0"/>
          </a:p>
        </p:txBody>
      </p:sp>
    </p:spTree>
    <p:extLst>
      <p:ext uri="{BB962C8B-B14F-4D97-AF65-F5344CB8AC3E}">
        <p14:creationId xmlns:p14="http://schemas.microsoft.com/office/powerpoint/2010/main" val="388957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s.cdn1.123rf.com/168nwm/coramax/coramax1208/coramax120801362/14815259-3d-personnes--homme-personne-et-point-d-interrogation-dans-un-paqu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48680"/>
            <a:ext cx="1600200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260649"/>
            <a:ext cx="8640960" cy="864096"/>
          </a:xfrm>
        </p:spPr>
        <p:txBody>
          <a:bodyPr/>
          <a:lstStyle/>
          <a:p>
            <a:r>
              <a:rPr lang="da-DK" dirty="0" smtClean="0"/>
              <a:t>Spørgeteknik på fransk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79512" y="1412776"/>
            <a:ext cx="8712968" cy="5256584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da-DK" u="sng" dirty="0" smtClean="0">
                <a:solidFill>
                  <a:srgbClr val="0070C0"/>
                </a:solidFill>
              </a:rPr>
              <a:t>To typer af spørgsmål:</a:t>
            </a:r>
          </a:p>
          <a:p>
            <a:pPr algn="l"/>
            <a:r>
              <a:rPr lang="da-DK" u="sng" dirty="0" smtClean="0">
                <a:solidFill>
                  <a:srgbClr val="FF0000"/>
                </a:solidFill>
              </a:rPr>
              <a:t>Type 1) Kan besvares med ja/nej: </a:t>
            </a:r>
          </a:p>
          <a:p>
            <a:pPr algn="l"/>
            <a:endParaRPr lang="da-DK" dirty="0" smtClean="0"/>
          </a:p>
          <a:p>
            <a:pPr algn="l"/>
            <a:r>
              <a:rPr lang="da-DK" i="1" dirty="0" err="1" smtClean="0"/>
              <a:t>Est</a:t>
            </a:r>
            <a:r>
              <a:rPr lang="da-DK" i="1" dirty="0" smtClean="0"/>
              <a:t>-ce </a:t>
            </a:r>
            <a:r>
              <a:rPr lang="da-DK" i="1" dirty="0" err="1" smtClean="0"/>
              <a:t>que</a:t>
            </a:r>
            <a:r>
              <a:rPr lang="da-DK" i="1" dirty="0" smtClean="0"/>
              <a:t> </a:t>
            </a:r>
            <a:r>
              <a:rPr lang="da-DK" dirty="0" smtClean="0"/>
              <a:t>+ ligefrem ordstilling</a:t>
            </a:r>
          </a:p>
          <a:p>
            <a:pPr algn="l"/>
            <a:endParaRPr lang="da-DK" dirty="0"/>
          </a:p>
          <a:p>
            <a:pPr algn="l"/>
            <a:r>
              <a:rPr lang="da-DK" u="sng" dirty="0" smtClean="0">
                <a:solidFill>
                  <a:srgbClr val="FF0000"/>
                </a:solidFill>
              </a:rPr>
              <a:t>Type 2) Kan ikke besvares med ja/nej:</a:t>
            </a:r>
          </a:p>
          <a:p>
            <a:pPr algn="l"/>
            <a:endParaRPr lang="da-DK" dirty="0" smtClean="0"/>
          </a:p>
          <a:p>
            <a:pPr algn="l"/>
            <a:r>
              <a:rPr lang="da-DK" dirty="0" smtClean="0"/>
              <a:t>Spørgeord</a:t>
            </a:r>
            <a:r>
              <a:rPr lang="da-DK" dirty="0" smtClean="0">
                <a:solidFill>
                  <a:schemeClr val="accent2">
                    <a:lumMod val="75000"/>
                  </a:schemeClr>
                </a:solidFill>
              </a:rPr>
              <a:t>*</a:t>
            </a:r>
            <a:r>
              <a:rPr lang="da-DK" dirty="0" smtClean="0"/>
              <a:t> + </a:t>
            </a:r>
            <a:r>
              <a:rPr lang="da-DK" i="1" dirty="0" err="1" smtClean="0"/>
              <a:t>est</a:t>
            </a:r>
            <a:r>
              <a:rPr lang="da-DK" i="1" dirty="0" smtClean="0"/>
              <a:t>-ce </a:t>
            </a:r>
            <a:r>
              <a:rPr lang="da-DK" i="1" dirty="0" err="1" smtClean="0"/>
              <a:t>que</a:t>
            </a:r>
            <a:r>
              <a:rPr lang="da-DK" i="1" dirty="0" smtClean="0"/>
              <a:t> </a:t>
            </a:r>
            <a:r>
              <a:rPr lang="da-DK" dirty="0" smtClean="0"/>
              <a:t>+ ligefrem ordstilling</a:t>
            </a:r>
          </a:p>
          <a:p>
            <a:pPr algn="l"/>
            <a:endParaRPr lang="da-DK" dirty="0"/>
          </a:p>
          <a:p>
            <a:pPr algn="l"/>
            <a:r>
              <a:rPr lang="da-DK" dirty="0" smtClean="0">
                <a:solidFill>
                  <a:schemeClr val="accent2">
                    <a:lumMod val="75000"/>
                  </a:schemeClr>
                </a:solidFill>
              </a:rPr>
              <a:t>* Enkelte undtagelser: </a:t>
            </a:r>
          </a:p>
          <a:p>
            <a:pPr algn="l"/>
            <a:r>
              <a:rPr lang="da-DK" i="1" dirty="0" err="1" smtClean="0"/>
              <a:t>Combien</a:t>
            </a:r>
            <a:r>
              <a:rPr lang="da-DK" i="1" dirty="0" smtClean="0"/>
              <a:t> de </a:t>
            </a:r>
            <a:r>
              <a:rPr lang="da-DK" dirty="0" smtClean="0"/>
              <a:t>+ substantiv + </a:t>
            </a:r>
            <a:r>
              <a:rPr lang="da-DK" i="1" dirty="0" err="1" smtClean="0"/>
              <a:t>est</a:t>
            </a:r>
            <a:r>
              <a:rPr lang="da-DK" i="1" dirty="0" smtClean="0"/>
              <a:t>-ce </a:t>
            </a:r>
            <a:r>
              <a:rPr lang="da-DK" i="1" dirty="0" err="1" smtClean="0"/>
              <a:t>que</a:t>
            </a:r>
            <a:r>
              <a:rPr lang="da-DK" i="1" dirty="0" smtClean="0"/>
              <a:t> </a:t>
            </a:r>
            <a:r>
              <a:rPr lang="da-DK" dirty="0" smtClean="0"/>
              <a:t>+ ligefrem </a:t>
            </a:r>
            <a:r>
              <a:rPr lang="da-DK" dirty="0" err="1" smtClean="0"/>
              <a:t>ordst</a:t>
            </a:r>
            <a:r>
              <a:rPr lang="da-DK" dirty="0"/>
              <a:t>.</a:t>
            </a:r>
            <a:endParaRPr lang="da-DK" dirty="0" smtClean="0"/>
          </a:p>
          <a:p>
            <a:pPr algn="l"/>
            <a:r>
              <a:rPr lang="da-DK" i="1" dirty="0" err="1" smtClean="0"/>
              <a:t>Quel</a:t>
            </a:r>
            <a:r>
              <a:rPr lang="da-DK" i="1" dirty="0" smtClean="0"/>
              <a:t> </a:t>
            </a:r>
            <a:r>
              <a:rPr lang="da-DK" dirty="0" smtClean="0"/>
              <a:t>+ substantiv + </a:t>
            </a:r>
            <a:r>
              <a:rPr lang="da-DK" i="1" dirty="0" err="1" smtClean="0"/>
              <a:t>est</a:t>
            </a:r>
            <a:r>
              <a:rPr lang="da-DK" i="1" dirty="0" smtClean="0"/>
              <a:t>-ce </a:t>
            </a:r>
            <a:r>
              <a:rPr lang="da-DK" i="1" dirty="0" err="1" smtClean="0"/>
              <a:t>que</a:t>
            </a:r>
            <a:r>
              <a:rPr lang="da-DK" i="1" dirty="0" smtClean="0"/>
              <a:t> </a:t>
            </a:r>
            <a:r>
              <a:rPr lang="da-DK" dirty="0" smtClean="0"/>
              <a:t>+ ligefrem </a:t>
            </a:r>
            <a:r>
              <a:rPr lang="da-DK" dirty="0" err="1" smtClean="0"/>
              <a:t>ordst</a:t>
            </a:r>
            <a:r>
              <a:rPr lang="da-DK" dirty="0" smtClean="0"/>
              <a:t>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9562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490066"/>
          </a:xfrm>
        </p:spPr>
        <p:txBody>
          <a:bodyPr>
            <a:normAutofit fontScale="90000"/>
          </a:bodyPr>
          <a:lstStyle/>
          <a:p>
            <a:r>
              <a:rPr lang="da-DK" sz="3600" dirty="0" smtClean="0"/>
              <a:t>René Magritte: </a:t>
            </a:r>
            <a:r>
              <a:rPr lang="da-DK" sz="3600" dirty="0" err="1" smtClean="0"/>
              <a:t>L’incroyable</a:t>
            </a:r>
            <a:r>
              <a:rPr lang="da-DK" sz="3600" dirty="0" smtClean="0"/>
              <a:t> </a:t>
            </a:r>
            <a:r>
              <a:rPr lang="da-DK" sz="3600" dirty="0" err="1" smtClean="0"/>
              <a:t>surréaliste</a:t>
            </a:r>
            <a:r>
              <a:rPr lang="da-DK" sz="3600" dirty="0" smtClean="0"/>
              <a:t> </a:t>
            </a:r>
            <a:r>
              <a:rPr lang="da-DK" sz="3600" dirty="0" err="1" smtClean="0"/>
              <a:t>belge</a:t>
            </a:r>
            <a:r>
              <a:rPr lang="da-DK" sz="3600" dirty="0" smtClean="0"/>
              <a:t> </a:t>
            </a:r>
            <a:endParaRPr lang="da-DK" sz="3600" dirty="0"/>
          </a:p>
        </p:txBody>
      </p:sp>
      <p:pic>
        <p:nvPicPr>
          <p:cNvPr id="4" name="Pladsholder til indhold 3" descr="http://uploads2.wikiart.org/images/rene-magritte/son-of-man-1964(1)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865266"/>
            <a:ext cx="2880320" cy="3859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Billede 4" descr="http://uploads3.wikiart.org/images/rene-magritte/collective-invention-1934(1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10" y="863499"/>
            <a:ext cx="3766820" cy="229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Billede 5" descr="http://www.scirocconews.it/wp-content/uploads/2011/06/Magritte-ClearIdeas980x824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691" y="3348261"/>
            <a:ext cx="3930650" cy="3305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Billede 6" descr="http://www.erslebach.de/schule/magritte9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791" y="836712"/>
            <a:ext cx="2142758" cy="413687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kstboks 7"/>
          <p:cNvSpPr txBox="1"/>
          <p:nvPr/>
        </p:nvSpPr>
        <p:spPr>
          <a:xfrm>
            <a:off x="107269" y="4899110"/>
            <a:ext cx="5733044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da-DK" dirty="0" smtClean="0"/>
              <a:t>Ret teksten således:</a:t>
            </a:r>
          </a:p>
          <a:p>
            <a:pPr marL="342900" indent="-342900">
              <a:buAutoNum type="arabicParenR"/>
            </a:pPr>
            <a:r>
              <a:rPr lang="da-DK" dirty="0" smtClean="0"/>
              <a:t>Sæt streg under alle præpositioner i teksten</a:t>
            </a:r>
          </a:p>
          <a:p>
            <a:pPr marL="342900" indent="-342900">
              <a:buAutoNum type="arabicParenR"/>
            </a:pPr>
            <a:r>
              <a:rPr lang="da-DK" dirty="0" smtClean="0"/>
              <a:t>Sæt streg under alle adjektiver i teksten</a:t>
            </a:r>
          </a:p>
          <a:p>
            <a:pPr marL="342900" indent="-342900">
              <a:buAutoNum type="arabicParenR"/>
            </a:pPr>
            <a:r>
              <a:rPr lang="da-DK" dirty="0" smtClean="0"/>
              <a:t>Ret præpositionen, hvis den er forkert og placér korrekt</a:t>
            </a:r>
          </a:p>
          <a:p>
            <a:pPr marL="342900" indent="-342900">
              <a:buAutoNum type="arabicParenR"/>
            </a:pPr>
            <a:r>
              <a:rPr lang="da-DK" dirty="0" smtClean="0"/>
              <a:t>Ret adjektivet, hvis det er bøjet forkert og står forkert</a:t>
            </a:r>
          </a:p>
          <a:p>
            <a:pPr marL="342900" indent="-342900">
              <a:buAutoNum type="arabicParenR"/>
            </a:pPr>
            <a:endParaRPr lang="da-DK" dirty="0" smtClean="0"/>
          </a:p>
        </p:txBody>
      </p:sp>
    </p:spTree>
    <p:extLst>
      <p:ext uri="{BB962C8B-B14F-4D97-AF65-F5344CB8AC3E}">
        <p14:creationId xmlns:p14="http://schemas.microsoft.com/office/powerpoint/2010/main" val="149252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269</Words>
  <Application>Microsoft Office PowerPoint</Application>
  <PresentationFormat>Skærmshow (4:3)</PresentationFormat>
  <Paragraphs>48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Kontortema</vt:lpstr>
      <vt:lpstr>PowerPoint-præsentation</vt:lpstr>
      <vt:lpstr>Glosetræning (8 min) https://quizlet.com/22118365/flashcards </vt:lpstr>
      <vt:lpstr>Excusez-moi…</vt:lpstr>
      <vt:lpstr>Spørgeteknik på fransk</vt:lpstr>
      <vt:lpstr>René Magritte: L’incroyable surréaliste belge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E5520</dc:creator>
  <cp:lastModifiedBy>E5520</cp:lastModifiedBy>
  <cp:revision>5</cp:revision>
  <dcterms:created xsi:type="dcterms:W3CDTF">2015-04-14T08:26:38Z</dcterms:created>
  <dcterms:modified xsi:type="dcterms:W3CDTF">2015-04-17T10:37:05Z</dcterms:modified>
</cp:coreProperties>
</file>