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61" r:id="rId2"/>
    <p:sldId id="256" r:id="rId3"/>
    <p:sldId id="257" r:id="rId4"/>
    <p:sldId id="258" r:id="rId5"/>
    <p:sldId id="259" r:id="rId6"/>
    <p:sldId id="260" r:id="rId7"/>
  </p:sldIdLst>
  <p:sldSz cx="9144000" cy="6858000" type="screen4x3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96" y="-1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38A3EA-0C23-44DD-A6D4-44B080777FEA}" type="datetimeFigureOut">
              <a:rPr lang="da-DK" smtClean="0"/>
              <a:t>23-03-2015</a:t>
            </a:fld>
            <a:endParaRPr lang="da-DK"/>
          </a:p>
        </p:txBody>
      </p:sp>
      <p:sp>
        <p:nvSpPr>
          <p:cNvPr id="4" name="Pladsholder til dias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6452C1-095D-4056-BA48-A2A225B6408E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9997669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6FD4C4-C209-4331-94F0-015E08B46336}" type="slidenum">
              <a:rPr lang="da-DK" smtClean="0"/>
              <a:t>5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1076565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37EA7-F9C4-43D9-BDD8-80B67F930503}" type="datetimeFigureOut">
              <a:rPr lang="da-DK" smtClean="0"/>
              <a:t>23-03-2015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E9135-03F7-40D3-84B4-23631A30842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590578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37EA7-F9C4-43D9-BDD8-80B67F930503}" type="datetimeFigureOut">
              <a:rPr lang="da-DK" smtClean="0"/>
              <a:t>23-03-2015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E9135-03F7-40D3-84B4-23631A30842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800796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37EA7-F9C4-43D9-BDD8-80B67F930503}" type="datetimeFigureOut">
              <a:rPr lang="da-DK" smtClean="0"/>
              <a:t>23-03-2015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E9135-03F7-40D3-84B4-23631A30842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7259623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37EA7-F9C4-43D9-BDD8-80B67F930503}" type="datetimeFigureOut">
              <a:rPr lang="da-DK" smtClean="0"/>
              <a:t>23-03-2015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E9135-03F7-40D3-84B4-23631A30842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5950959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37EA7-F9C4-43D9-BDD8-80B67F930503}" type="datetimeFigureOut">
              <a:rPr lang="da-DK" smtClean="0"/>
              <a:t>23-03-2015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E9135-03F7-40D3-84B4-23631A30842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7152783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37EA7-F9C4-43D9-BDD8-80B67F930503}" type="datetimeFigureOut">
              <a:rPr lang="da-DK" smtClean="0"/>
              <a:t>23-03-2015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E9135-03F7-40D3-84B4-23631A30842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42490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37EA7-F9C4-43D9-BDD8-80B67F930503}" type="datetimeFigureOut">
              <a:rPr lang="da-DK" smtClean="0"/>
              <a:t>23-03-2015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E9135-03F7-40D3-84B4-23631A30842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9619026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37EA7-F9C4-43D9-BDD8-80B67F930503}" type="datetimeFigureOut">
              <a:rPr lang="da-DK" smtClean="0"/>
              <a:t>23-03-2015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E9135-03F7-40D3-84B4-23631A30842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1906649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37EA7-F9C4-43D9-BDD8-80B67F930503}" type="datetimeFigureOut">
              <a:rPr lang="da-DK" smtClean="0"/>
              <a:t>23-03-2015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E9135-03F7-40D3-84B4-23631A30842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1905349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37EA7-F9C4-43D9-BDD8-80B67F930503}" type="datetimeFigureOut">
              <a:rPr lang="da-DK" smtClean="0"/>
              <a:t>23-03-2015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E9135-03F7-40D3-84B4-23631A30842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837505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37EA7-F9C4-43D9-BDD8-80B67F930503}" type="datetimeFigureOut">
              <a:rPr lang="da-DK" smtClean="0"/>
              <a:t>23-03-2015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E9135-03F7-40D3-84B4-23631A30842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0804568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37EA7-F9C4-43D9-BDD8-80B67F930503}" type="datetimeFigureOut">
              <a:rPr lang="da-DK" smtClean="0"/>
              <a:t>23-03-2015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DE9135-03F7-40D3-84B4-23631A30842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87866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9552" y="836712"/>
            <a:ext cx="4114800" cy="1143000"/>
          </a:xfrm>
        </p:spPr>
        <p:txBody>
          <a:bodyPr/>
          <a:lstStyle/>
          <a:p>
            <a:r>
              <a:rPr lang="da-DK" dirty="0" smtClean="0"/>
              <a:t>Le </a:t>
            </a:r>
            <a:r>
              <a:rPr lang="da-DK" dirty="0" err="1" smtClean="0"/>
              <a:t>roi</a:t>
            </a:r>
            <a:r>
              <a:rPr lang="da-DK" dirty="0" smtClean="0"/>
              <a:t> Léopold II</a:t>
            </a:r>
            <a:endParaRPr lang="da-DK" dirty="0"/>
          </a:p>
        </p:txBody>
      </p:sp>
      <p:pic>
        <p:nvPicPr>
          <p:cNvPr id="4" name="Billed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116632"/>
            <a:ext cx="3402748" cy="3402748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420888"/>
            <a:ext cx="2592288" cy="388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Lige pilforbindelse 6"/>
          <p:cNvCxnSpPr/>
          <p:nvPr/>
        </p:nvCxnSpPr>
        <p:spPr>
          <a:xfrm flipV="1">
            <a:off x="3779912" y="3212976"/>
            <a:ext cx="2088232" cy="14401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057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907704" y="188640"/>
            <a:ext cx="4896544" cy="1211533"/>
          </a:xfrm>
        </p:spPr>
        <p:txBody>
          <a:bodyPr/>
          <a:lstStyle/>
          <a:p>
            <a:r>
              <a:rPr lang="da-DK" dirty="0" smtClean="0"/>
              <a:t>Tintin et Hergé</a:t>
            </a:r>
            <a:endParaRPr lang="da-DK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a-DK"/>
          </a:p>
        </p:txBody>
      </p:sp>
      <p:pic>
        <p:nvPicPr>
          <p:cNvPr id="5" name="Billede 4" descr="http://www.tintin.com/tintin/persos/tintin/tintin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00" r="9200"/>
          <a:stretch/>
        </p:blipFill>
        <p:spPr bwMode="auto">
          <a:xfrm>
            <a:off x="264587" y="201094"/>
            <a:ext cx="995045" cy="202882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Billede 5" descr="http://www.tintin.com/tintin/herge/herge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51" b="16270"/>
          <a:stretch/>
        </p:blipFill>
        <p:spPr bwMode="auto">
          <a:xfrm>
            <a:off x="7367017" y="201094"/>
            <a:ext cx="1620094" cy="184348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Tekstboks 6"/>
          <p:cNvSpPr txBox="1"/>
          <p:nvPr/>
        </p:nvSpPr>
        <p:spPr>
          <a:xfrm>
            <a:off x="1043608" y="1615617"/>
            <a:ext cx="6818726" cy="4001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fr-FR" sz="2000" b="1" dirty="0"/>
              <a:t>Le père de Tintin s’appelle </a:t>
            </a:r>
            <a:r>
              <a:rPr lang="fr-FR" sz="2000" b="1" u="sng" dirty="0"/>
              <a:t>G</a:t>
            </a:r>
            <a:r>
              <a:rPr lang="fr-FR" sz="2000" b="1" dirty="0"/>
              <a:t>eorges </a:t>
            </a:r>
            <a:r>
              <a:rPr lang="fr-FR" sz="2000" b="1" u="sng" dirty="0"/>
              <a:t>R</a:t>
            </a:r>
            <a:r>
              <a:rPr lang="fr-FR" sz="2000" b="1" dirty="0"/>
              <a:t>emi ou plutôt RG = Hergé</a:t>
            </a:r>
            <a:r>
              <a:rPr lang="fr-FR" b="1" dirty="0"/>
              <a:t> </a:t>
            </a:r>
            <a:endParaRPr lang="da-DK" dirty="0"/>
          </a:p>
        </p:txBody>
      </p:sp>
      <p:pic>
        <p:nvPicPr>
          <p:cNvPr id="4" name="Billede 3" descr="G:\fransk 13.12.13\sprogrejser\Bruxelles 1g 2014\Hergé\carnets de route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201094"/>
            <a:ext cx="8807598" cy="635289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09990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Hergé om ”Tintin i Congo” (1930)</a:t>
            </a:r>
            <a:endParaRPr lang="da-DK" dirty="0"/>
          </a:p>
        </p:txBody>
      </p:sp>
      <p:pic>
        <p:nvPicPr>
          <p:cNvPr id="4" name="Pladsholder til indhold 3" descr="D:\Silkeborg Gym\Historie\Indskannet\Tintin - synet på sorte\Hergé1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347864" y="1268760"/>
            <a:ext cx="3888432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Billede 4" descr="D:\Silkeborg Gym\Historie\Indskannet\Tintin - synet på sorte\Hergé2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93877" y="4608984"/>
            <a:ext cx="3820666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Billede 5" descr="C:\Documents and Settings\Lærer\Skrivebord\180px-Georges_Remi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71600" y="1340768"/>
            <a:ext cx="228981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98836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lede 4" descr="D:\Silkeborg Gym\Historie\Indskannet\Tintin - synet på sorte\Tintin1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91680" y="-6927"/>
            <a:ext cx="5514266" cy="7663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ladsholder til indhold 3" descr="D:\Silkeborg Gym\Historie\Indskannet\Tintin - synet på sorte\Tintin5.jpg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403648" y="0"/>
            <a:ext cx="580229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32265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683568" y="260648"/>
            <a:ext cx="8208912" cy="6408712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da-DK" dirty="0" smtClean="0">
                <a:solidFill>
                  <a:srgbClr val="FF0000"/>
                </a:solidFill>
              </a:rPr>
              <a:t>Oversæt til fransk:</a:t>
            </a:r>
          </a:p>
          <a:p>
            <a:pPr marL="0" indent="0">
              <a:buNone/>
            </a:pPr>
            <a:endParaRPr lang="da-DK" dirty="0" smtClean="0"/>
          </a:p>
          <a:p>
            <a:pPr marL="0" indent="0">
              <a:lnSpc>
                <a:spcPct val="170000"/>
              </a:lnSpc>
              <a:buNone/>
            </a:pPr>
            <a:r>
              <a:rPr lang="da-DK" dirty="0" smtClean="0">
                <a:solidFill>
                  <a:schemeClr val="tx2">
                    <a:lumMod val="75000"/>
                  </a:schemeClr>
                </a:solidFill>
              </a:rPr>
              <a:t>Belgien (f) er et </a:t>
            </a:r>
            <a:r>
              <a:rPr lang="da-DK" u="sng" dirty="0" smtClean="0">
                <a:solidFill>
                  <a:schemeClr val="tx2">
                    <a:lumMod val="75000"/>
                  </a:schemeClr>
                </a:solidFill>
              </a:rPr>
              <a:t>land</a:t>
            </a:r>
            <a:r>
              <a:rPr lang="da-DK" dirty="0" smtClean="0">
                <a:solidFill>
                  <a:schemeClr val="tx2">
                    <a:lumMod val="75000"/>
                  </a:schemeClr>
                </a:solidFill>
              </a:rPr>
              <a:t> i Europa (f).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da-DK" u="sng" dirty="0" smtClean="0">
                <a:solidFill>
                  <a:schemeClr val="tx2">
                    <a:lumMod val="75000"/>
                  </a:schemeClr>
                </a:solidFill>
              </a:rPr>
              <a:t>Hovedstaden</a:t>
            </a:r>
            <a:r>
              <a:rPr lang="da-DK" dirty="0" smtClean="0">
                <a:solidFill>
                  <a:schemeClr val="tx2">
                    <a:lumMod val="75000"/>
                  </a:schemeClr>
                </a:solidFill>
              </a:rPr>
              <a:t> i Belgien er Bruxelles.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da-DK" dirty="0" smtClean="0">
                <a:solidFill>
                  <a:schemeClr val="tx2">
                    <a:lumMod val="75000"/>
                  </a:schemeClr>
                </a:solidFill>
              </a:rPr>
              <a:t>Jeg bor i Silkeborg i Danmark</a:t>
            </a:r>
            <a:r>
              <a:rPr lang="da-DK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da-DK" dirty="0" smtClean="0">
                <a:solidFill>
                  <a:schemeClr val="tx2">
                    <a:lumMod val="75000"/>
                  </a:schemeClr>
                </a:solidFill>
              </a:rPr>
              <a:t>(m).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da-DK" u="sng" dirty="0" smtClean="0">
                <a:solidFill>
                  <a:schemeClr val="tx2">
                    <a:lumMod val="75000"/>
                  </a:schemeClr>
                </a:solidFill>
              </a:rPr>
              <a:t>Vi </a:t>
            </a:r>
            <a:r>
              <a:rPr lang="da-DK" u="sng" dirty="0" smtClean="0">
                <a:solidFill>
                  <a:schemeClr val="tx2">
                    <a:lumMod val="75000"/>
                  </a:schemeClr>
                </a:solidFill>
              </a:rPr>
              <a:t>tager</a:t>
            </a:r>
            <a:r>
              <a:rPr lang="da-DK" dirty="0" smtClean="0">
                <a:solidFill>
                  <a:schemeClr val="tx2">
                    <a:lumMod val="75000"/>
                  </a:schemeClr>
                </a:solidFill>
              </a:rPr>
              <a:t> til Belgien </a:t>
            </a:r>
            <a:r>
              <a:rPr lang="da-DK" u="sng" dirty="0" smtClean="0">
                <a:solidFill>
                  <a:schemeClr val="tx2">
                    <a:lumMod val="75000"/>
                  </a:schemeClr>
                </a:solidFill>
              </a:rPr>
              <a:t>fordi</a:t>
            </a:r>
            <a:r>
              <a:rPr lang="da-DK" dirty="0" smtClean="0">
                <a:solidFill>
                  <a:schemeClr val="tx2">
                    <a:lumMod val="75000"/>
                  </a:schemeClr>
                </a:solidFill>
              </a:rPr>
              <a:t> vi elsker Belgien.	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da-DK" u="sng" dirty="0" smtClean="0">
                <a:solidFill>
                  <a:schemeClr val="tx2">
                    <a:lumMod val="75000"/>
                  </a:schemeClr>
                </a:solidFill>
              </a:rPr>
              <a:t>Holland</a:t>
            </a:r>
            <a:r>
              <a:rPr lang="da-DK" dirty="0" smtClean="0">
                <a:solidFill>
                  <a:schemeClr val="tx2">
                    <a:lumMod val="75000"/>
                  </a:schemeClr>
                </a:solidFill>
              </a:rPr>
              <a:t> (</a:t>
            </a:r>
            <a:r>
              <a:rPr lang="da-DK" dirty="0" err="1" smtClean="0">
                <a:solidFill>
                  <a:schemeClr val="tx2">
                    <a:lumMod val="75000"/>
                  </a:schemeClr>
                </a:solidFill>
              </a:rPr>
              <a:t>m,pl</a:t>
            </a:r>
            <a:r>
              <a:rPr lang="da-DK" dirty="0" smtClean="0">
                <a:solidFill>
                  <a:schemeClr val="tx2">
                    <a:lumMod val="75000"/>
                  </a:schemeClr>
                </a:solidFill>
              </a:rPr>
              <a:t>) er </a:t>
            </a:r>
            <a:r>
              <a:rPr lang="da-DK" u="sng" dirty="0" smtClean="0">
                <a:solidFill>
                  <a:schemeClr val="tx2">
                    <a:lumMod val="75000"/>
                  </a:schemeClr>
                </a:solidFill>
              </a:rPr>
              <a:t>naboland</a:t>
            </a:r>
            <a:r>
              <a:rPr lang="da-DK" dirty="0" smtClean="0">
                <a:solidFill>
                  <a:schemeClr val="tx2">
                    <a:lumMod val="75000"/>
                  </a:schemeClr>
                </a:solidFill>
              </a:rPr>
              <a:t> til Belgien.</a:t>
            </a:r>
          </a:p>
          <a:p>
            <a:pPr marL="0" indent="0">
              <a:buNone/>
            </a:pPr>
            <a:endParaRPr lang="da-DK" dirty="0" smtClean="0"/>
          </a:p>
          <a:p>
            <a:pPr marL="0" indent="0">
              <a:buNone/>
            </a:pPr>
            <a:r>
              <a:rPr lang="da-DK" sz="2400" dirty="0" smtClean="0"/>
              <a:t>Land: Pays (m) </a:t>
            </a:r>
          </a:p>
          <a:p>
            <a:pPr marL="0" indent="0">
              <a:buNone/>
            </a:pPr>
            <a:r>
              <a:rPr lang="da-DK" sz="2400" dirty="0" smtClean="0"/>
              <a:t>Hovedstad: </a:t>
            </a:r>
            <a:r>
              <a:rPr lang="da-DK" sz="2400" dirty="0" err="1" smtClean="0"/>
              <a:t>Capitale</a:t>
            </a:r>
            <a:r>
              <a:rPr lang="da-DK" sz="2400" dirty="0" smtClean="0"/>
              <a:t> (f)</a:t>
            </a:r>
          </a:p>
          <a:p>
            <a:pPr marL="0" indent="0">
              <a:buNone/>
            </a:pPr>
            <a:r>
              <a:rPr lang="da-DK" sz="2400" dirty="0" smtClean="0"/>
              <a:t>Vi </a:t>
            </a:r>
            <a:r>
              <a:rPr lang="da-DK" sz="2400" dirty="0" smtClean="0"/>
              <a:t>tager: </a:t>
            </a:r>
            <a:r>
              <a:rPr lang="da-DK" sz="2400" dirty="0" smtClean="0"/>
              <a:t>Nous </a:t>
            </a:r>
            <a:r>
              <a:rPr lang="da-DK" sz="2400" dirty="0" err="1" smtClean="0"/>
              <a:t>allons</a:t>
            </a:r>
            <a:endParaRPr lang="da-DK" sz="2400" dirty="0" smtClean="0"/>
          </a:p>
          <a:p>
            <a:pPr marL="0" indent="0">
              <a:buNone/>
            </a:pPr>
            <a:r>
              <a:rPr lang="da-DK" sz="2400" dirty="0" smtClean="0"/>
              <a:t>Fordi: Parce </a:t>
            </a:r>
            <a:r>
              <a:rPr lang="da-DK" sz="2400" dirty="0" err="1" smtClean="0"/>
              <a:t>que</a:t>
            </a:r>
            <a:r>
              <a:rPr lang="da-DK" sz="2400" dirty="0" smtClean="0"/>
              <a:t> </a:t>
            </a:r>
          </a:p>
          <a:p>
            <a:pPr marL="0" indent="0">
              <a:buNone/>
            </a:pPr>
            <a:r>
              <a:rPr lang="da-DK" sz="2400" dirty="0" smtClean="0"/>
              <a:t>Holland: Pays-Bas (</a:t>
            </a:r>
            <a:r>
              <a:rPr lang="da-DK" sz="2400" dirty="0" err="1" smtClean="0"/>
              <a:t>m,pl</a:t>
            </a:r>
            <a:r>
              <a:rPr lang="da-DK" sz="2400" dirty="0" smtClean="0"/>
              <a:t>)</a:t>
            </a:r>
          </a:p>
          <a:p>
            <a:pPr marL="0" indent="0">
              <a:buNone/>
            </a:pPr>
            <a:r>
              <a:rPr lang="da-DK" sz="2400" dirty="0" smtClean="0"/>
              <a:t>Nabo (til): Le </a:t>
            </a:r>
            <a:r>
              <a:rPr lang="da-DK" sz="2400" dirty="0" err="1" smtClean="0"/>
              <a:t>pays</a:t>
            </a:r>
            <a:r>
              <a:rPr lang="da-DK" sz="2400" dirty="0" smtClean="0"/>
              <a:t> </a:t>
            </a:r>
            <a:r>
              <a:rPr lang="da-DK" sz="2400" dirty="0" err="1" smtClean="0"/>
              <a:t>voisin</a:t>
            </a:r>
            <a:r>
              <a:rPr lang="da-DK" sz="2400" dirty="0" smtClean="0"/>
              <a:t> de</a:t>
            </a:r>
          </a:p>
        </p:txBody>
      </p:sp>
    </p:spTree>
    <p:extLst>
      <p:ext uri="{BB962C8B-B14F-4D97-AF65-F5344CB8AC3E}">
        <p14:creationId xmlns:p14="http://schemas.microsoft.com/office/powerpoint/2010/main" val="3129779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led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3451804"/>
            <a:ext cx="1955304" cy="2437524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07504" y="568988"/>
            <a:ext cx="8928992" cy="795597"/>
          </a:xfrm>
        </p:spPr>
        <p:txBody>
          <a:bodyPr>
            <a:normAutofit fontScale="90000"/>
          </a:bodyPr>
          <a:lstStyle/>
          <a:p>
            <a:r>
              <a:rPr lang="da-DK" dirty="0" smtClean="0"/>
              <a:t>Gloseøvelse – mundtlig </a:t>
            </a:r>
            <a:r>
              <a:rPr lang="da-DK" dirty="0" smtClean="0">
                <a:sym typeface="Wingdings" panose="05000000000000000000" pitchFamily="2" charset="2"/>
              </a:rPr>
              <a:t></a:t>
            </a:r>
            <a:r>
              <a:rPr lang="da-DK" dirty="0" smtClean="0"/>
              <a:t/>
            </a:r>
            <a:br>
              <a:rPr lang="da-DK" dirty="0" smtClean="0"/>
            </a:br>
            <a:r>
              <a:rPr lang="da-DK" sz="2200" dirty="0" smtClean="0"/>
              <a:t>	</a:t>
            </a:r>
            <a:endParaRPr lang="da-DK" sz="2200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683568" y="1628800"/>
            <a:ext cx="8352928" cy="4536504"/>
          </a:xfrm>
        </p:spPr>
        <p:txBody>
          <a:bodyPr>
            <a:normAutofit fontScale="70000" lnSpcReduction="20000"/>
          </a:bodyPr>
          <a:lstStyle/>
          <a:p>
            <a:pPr algn="l"/>
            <a:r>
              <a:rPr lang="da-DK" dirty="0" smtClean="0">
                <a:solidFill>
                  <a:schemeClr val="bg2">
                    <a:lumMod val="25000"/>
                  </a:schemeClr>
                </a:solidFill>
              </a:rPr>
              <a:t>Dans la </a:t>
            </a:r>
            <a:r>
              <a:rPr lang="da-DK" dirty="0" err="1" smtClean="0">
                <a:solidFill>
                  <a:schemeClr val="bg2">
                    <a:lumMod val="25000"/>
                  </a:schemeClr>
                </a:solidFill>
              </a:rPr>
              <a:t>rue</a:t>
            </a:r>
            <a:r>
              <a:rPr lang="da-DK" dirty="0" smtClean="0">
                <a:solidFill>
                  <a:schemeClr val="bg2">
                    <a:lumMod val="25000"/>
                  </a:schemeClr>
                </a:solidFill>
              </a:rPr>
              <a:t>, ______ </a:t>
            </a:r>
            <a:r>
              <a:rPr lang="da-DK" dirty="0" err="1" smtClean="0">
                <a:solidFill>
                  <a:schemeClr val="bg2">
                    <a:lumMod val="25000"/>
                  </a:schemeClr>
                </a:solidFill>
              </a:rPr>
              <a:t>un</a:t>
            </a:r>
            <a:r>
              <a:rPr lang="da-DK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da-DK" dirty="0" err="1" smtClean="0">
                <a:solidFill>
                  <a:schemeClr val="bg2">
                    <a:lumMod val="25000"/>
                  </a:schemeClr>
                </a:solidFill>
              </a:rPr>
              <a:t>gar</a:t>
            </a:r>
            <a:r>
              <a:rPr lang="az-Cyrl-AZ" dirty="0" smtClean="0">
                <a:solidFill>
                  <a:schemeClr val="bg2">
                    <a:lumMod val="25000"/>
                  </a:schemeClr>
                </a:solidFill>
                <a:latin typeface="Calibri"/>
              </a:rPr>
              <a:t>ҫ</a:t>
            </a:r>
            <a:r>
              <a:rPr lang="da-DK" dirty="0" smtClean="0">
                <a:solidFill>
                  <a:schemeClr val="bg2">
                    <a:lumMod val="25000"/>
                  </a:schemeClr>
                </a:solidFill>
              </a:rPr>
              <a:t>on. </a:t>
            </a:r>
            <a:endParaRPr lang="da-DK" dirty="0" smtClean="0">
              <a:solidFill>
                <a:schemeClr val="bg2">
                  <a:lumMod val="25000"/>
                </a:schemeClr>
              </a:solidFill>
            </a:endParaRPr>
          </a:p>
          <a:p>
            <a:pPr algn="l"/>
            <a:r>
              <a:rPr lang="da-DK" dirty="0" smtClean="0">
                <a:solidFill>
                  <a:schemeClr val="bg2">
                    <a:lumMod val="25000"/>
                  </a:schemeClr>
                </a:solidFill>
              </a:rPr>
              <a:t>_____ </a:t>
            </a:r>
            <a:r>
              <a:rPr lang="da-DK" dirty="0" smtClean="0">
                <a:solidFill>
                  <a:schemeClr val="bg2">
                    <a:lumMod val="25000"/>
                  </a:schemeClr>
                </a:solidFill>
              </a:rPr>
              <a:t>Tintin. </a:t>
            </a:r>
            <a:endParaRPr lang="da-DK" dirty="0" smtClean="0">
              <a:solidFill>
                <a:schemeClr val="bg2">
                  <a:lumMod val="25000"/>
                </a:schemeClr>
              </a:solidFill>
            </a:endParaRPr>
          </a:p>
          <a:p>
            <a:pPr algn="l"/>
            <a:r>
              <a:rPr lang="da-DK" dirty="0" smtClean="0">
                <a:solidFill>
                  <a:schemeClr val="bg2">
                    <a:lumMod val="25000"/>
                  </a:schemeClr>
                </a:solidFill>
              </a:rPr>
              <a:t>À </a:t>
            </a:r>
            <a:r>
              <a:rPr lang="da-DK" dirty="0" err="1" smtClean="0">
                <a:solidFill>
                  <a:schemeClr val="bg2">
                    <a:lumMod val="25000"/>
                  </a:schemeClr>
                </a:solidFill>
              </a:rPr>
              <a:t>côté</a:t>
            </a:r>
            <a:r>
              <a:rPr lang="da-DK" dirty="0" smtClean="0">
                <a:solidFill>
                  <a:schemeClr val="bg2">
                    <a:lumMod val="25000"/>
                  </a:schemeClr>
                </a:solidFill>
              </a:rPr>
              <a:t> (</a:t>
            </a:r>
            <a:r>
              <a:rPr lang="da-DK" i="1" dirty="0" smtClean="0">
                <a:solidFill>
                  <a:schemeClr val="bg2">
                    <a:lumMod val="25000"/>
                  </a:schemeClr>
                </a:solidFill>
              </a:rPr>
              <a:t>ved siden af</a:t>
            </a:r>
            <a:r>
              <a:rPr lang="da-DK" dirty="0" smtClean="0">
                <a:solidFill>
                  <a:schemeClr val="bg2">
                    <a:lumMod val="25000"/>
                  </a:schemeClr>
                </a:solidFill>
              </a:rPr>
              <a:t>), _______ </a:t>
            </a:r>
            <a:r>
              <a:rPr lang="da-DK" dirty="0" err="1" smtClean="0">
                <a:solidFill>
                  <a:schemeClr val="bg2">
                    <a:lumMod val="25000"/>
                  </a:schemeClr>
                </a:solidFill>
              </a:rPr>
              <a:t>un</a:t>
            </a:r>
            <a:r>
              <a:rPr lang="da-DK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da-DK" dirty="0" err="1" smtClean="0">
                <a:solidFill>
                  <a:schemeClr val="bg2">
                    <a:lumMod val="25000"/>
                  </a:schemeClr>
                </a:solidFill>
              </a:rPr>
              <a:t>chien</a:t>
            </a:r>
            <a:r>
              <a:rPr lang="da-DK" dirty="0" smtClean="0">
                <a:solidFill>
                  <a:schemeClr val="bg2">
                    <a:lumMod val="25000"/>
                  </a:schemeClr>
                </a:solidFill>
              </a:rPr>
              <a:t> (</a:t>
            </a:r>
            <a:r>
              <a:rPr lang="da-DK" i="1" dirty="0" smtClean="0">
                <a:solidFill>
                  <a:schemeClr val="bg2">
                    <a:lumMod val="25000"/>
                  </a:schemeClr>
                </a:solidFill>
              </a:rPr>
              <a:t>hund</a:t>
            </a:r>
            <a:r>
              <a:rPr lang="da-DK" dirty="0" smtClean="0">
                <a:solidFill>
                  <a:schemeClr val="bg2">
                    <a:lumMod val="25000"/>
                  </a:schemeClr>
                </a:solidFill>
              </a:rPr>
              <a:t>). </a:t>
            </a:r>
            <a:endParaRPr lang="da-DK" dirty="0" smtClean="0">
              <a:solidFill>
                <a:schemeClr val="bg2">
                  <a:lumMod val="25000"/>
                </a:schemeClr>
              </a:solidFill>
            </a:endParaRPr>
          </a:p>
          <a:p>
            <a:pPr algn="l"/>
            <a:r>
              <a:rPr lang="da-DK" dirty="0" smtClean="0">
                <a:solidFill>
                  <a:schemeClr val="bg2">
                    <a:lumMod val="25000"/>
                  </a:schemeClr>
                </a:solidFill>
              </a:rPr>
              <a:t>____ </a:t>
            </a:r>
            <a:r>
              <a:rPr lang="da-DK" dirty="0" err="1" smtClean="0">
                <a:solidFill>
                  <a:schemeClr val="bg2">
                    <a:lumMod val="25000"/>
                  </a:schemeClr>
                </a:solidFill>
              </a:rPr>
              <a:t>Milou</a:t>
            </a:r>
            <a:r>
              <a:rPr lang="da-DK" dirty="0" smtClean="0">
                <a:solidFill>
                  <a:schemeClr val="bg2">
                    <a:lumMod val="25000"/>
                  </a:schemeClr>
                </a:solidFill>
              </a:rPr>
              <a:t>. </a:t>
            </a:r>
            <a:endParaRPr lang="da-DK" dirty="0" smtClean="0">
              <a:solidFill>
                <a:schemeClr val="bg2">
                  <a:lumMod val="25000"/>
                </a:schemeClr>
              </a:solidFill>
            </a:endParaRPr>
          </a:p>
          <a:p>
            <a:pPr algn="l"/>
            <a:r>
              <a:rPr lang="da-DK" dirty="0" smtClean="0">
                <a:solidFill>
                  <a:schemeClr val="bg2">
                    <a:lumMod val="25000"/>
                  </a:schemeClr>
                </a:solidFill>
              </a:rPr>
              <a:t>___ </a:t>
            </a:r>
            <a:r>
              <a:rPr lang="da-DK" dirty="0" err="1" smtClean="0">
                <a:solidFill>
                  <a:schemeClr val="bg2">
                    <a:lumMod val="25000"/>
                  </a:schemeClr>
                </a:solidFill>
              </a:rPr>
              <a:t>un</a:t>
            </a:r>
            <a:r>
              <a:rPr lang="da-DK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da-DK" dirty="0" err="1" smtClean="0">
                <a:solidFill>
                  <a:schemeClr val="bg2">
                    <a:lumMod val="25000"/>
                  </a:schemeClr>
                </a:solidFill>
              </a:rPr>
              <a:t>homme</a:t>
            </a:r>
            <a:r>
              <a:rPr lang="da-DK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da-DK" dirty="0" err="1" smtClean="0">
                <a:solidFill>
                  <a:schemeClr val="bg2">
                    <a:lumMod val="25000"/>
                  </a:schemeClr>
                </a:solidFill>
              </a:rPr>
              <a:t>criminel</a:t>
            </a:r>
            <a:r>
              <a:rPr lang="da-DK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da-DK" dirty="0" err="1" smtClean="0">
                <a:solidFill>
                  <a:schemeClr val="bg2">
                    <a:lumMod val="25000"/>
                  </a:schemeClr>
                </a:solidFill>
              </a:rPr>
              <a:t>aussi</a:t>
            </a:r>
            <a:r>
              <a:rPr lang="da-DK" dirty="0" smtClean="0">
                <a:solidFill>
                  <a:schemeClr val="bg2">
                    <a:lumMod val="25000"/>
                  </a:schemeClr>
                </a:solidFill>
              </a:rPr>
              <a:t>. </a:t>
            </a:r>
            <a:endParaRPr lang="da-DK" dirty="0" smtClean="0">
              <a:solidFill>
                <a:schemeClr val="bg2">
                  <a:lumMod val="25000"/>
                </a:schemeClr>
              </a:solidFill>
            </a:endParaRPr>
          </a:p>
          <a:p>
            <a:pPr algn="l"/>
            <a:r>
              <a:rPr lang="da-DK" dirty="0" smtClean="0">
                <a:solidFill>
                  <a:schemeClr val="bg2">
                    <a:lumMod val="25000"/>
                  </a:schemeClr>
                </a:solidFill>
              </a:rPr>
              <a:t>_____ </a:t>
            </a:r>
            <a:r>
              <a:rPr lang="da-DK" dirty="0" smtClean="0">
                <a:solidFill>
                  <a:schemeClr val="bg2">
                    <a:lumMod val="25000"/>
                  </a:schemeClr>
                </a:solidFill>
              </a:rPr>
              <a:t>Monsieur </a:t>
            </a:r>
            <a:r>
              <a:rPr lang="da-DK" dirty="0" err="1" smtClean="0">
                <a:solidFill>
                  <a:schemeClr val="bg2">
                    <a:lumMod val="25000"/>
                  </a:schemeClr>
                </a:solidFill>
              </a:rPr>
              <a:t>Barbarique</a:t>
            </a:r>
            <a:r>
              <a:rPr lang="da-DK" dirty="0" smtClean="0">
                <a:solidFill>
                  <a:schemeClr val="bg2">
                    <a:lumMod val="25000"/>
                  </a:schemeClr>
                </a:solidFill>
              </a:rPr>
              <a:t>. </a:t>
            </a:r>
            <a:endParaRPr lang="da-DK" dirty="0" smtClean="0">
              <a:solidFill>
                <a:schemeClr val="bg2">
                  <a:lumMod val="25000"/>
                </a:schemeClr>
              </a:solidFill>
            </a:endParaRPr>
          </a:p>
          <a:p>
            <a:pPr algn="l"/>
            <a:r>
              <a:rPr lang="da-DK" dirty="0" smtClean="0">
                <a:solidFill>
                  <a:schemeClr val="bg2">
                    <a:lumMod val="25000"/>
                  </a:schemeClr>
                </a:solidFill>
              </a:rPr>
              <a:t>______ </a:t>
            </a:r>
            <a:r>
              <a:rPr lang="da-DK" dirty="0" err="1" smtClean="0">
                <a:solidFill>
                  <a:schemeClr val="bg2">
                    <a:lumMod val="25000"/>
                  </a:schemeClr>
                </a:solidFill>
              </a:rPr>
              <a:t>dangereux</a:t>
            </a:r>
            <a:r>
              <a:rPr lang="da-DK" dirty="0" smtClean="0">
                <a:solidFill>
                  <a:schemeClr val="bg2">
                    <a:lumMod val="25000"/>
                  </a:schemeClr>
                </a:solidFill>
              </a:rPr>
              <a:t>. </a:t>
            </a:r>
            <a:endParaRPr lang="da-DK" dirty="0" smtClean="0">
              <a:solidFill>
                <a:schemeClr val="bg2">
                  <a:lumMod val="25000"/>
                </a:schemeClr>
              </a:solidFill>
            </a:endParaRPr>
          </a:p>
          <a:p>
            <a:pPr algn="l"/>
            <a:r>
              <a:rPr lang="da-DK" dirty="0" smtClean="0">
                <a:solidFill>
                  <a:schemeClr val="bg2">
                    <a:lumMod val="25000"/>
                  </a:schemeClr>
                </a:solidFill>
              </a:rPr>
              <a:t>______ </a:t>
            </a:r>
            <a:r>
              <a:rPr lang="da-DK" dirty="0" err="1" smtClean="0">
                <a:solidFill>
                  <a:schemeClr val="bg2">
                    <a:lumMod val="25000"/>
                  </a:schemeClr>
                </a:solidFill>
              </a:rPr>
              <a:t>un</a:t>
            </a:r>
            <a:r>
              <a:rPr lang="da-DK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da-DK" dirty="0" err="1" smtClean="0">
                <a:solidFill>
                  <a:schemeClr val="bg2">
                    <a:lumMod val="25000"/>
                  </a:schemeClr>
                </a:solidFill>
              </a:rPr>
              <a:t>pistolet</a:t>
            </a:r>
            <a:r>
              <a:rPr lang="da-DK" dirty="0" smtClean="0">
                <a:solidFill>
                  <a:schemeClr val="bg2">
                    <a:lumMod val="25000"/>
                  </a:schemeClr>
                </a:solidFill>
              </a:rPr>
              <a:t>. </a:t>
            </a:r>
            <a:endParaRPr lang="da-DK" dirty="0" smtClean="0">
              <a:solidFill>
                <a:schemeClr val="bg2">
                  <a:lumMod val="25000"/>
                </a:schemeClr>
              </a:solidFill>
            </a:endParaRPr>
          </a:p>
          <a:p>
            <a:pPr algn="l"/>
            <a:r>
              <a:rPr lang="da-DK" dirty="0" smtClean="0">
                <a:solidFill>
                  <a:schemeClr val="bg2">
                    <a:lumMod val="25000"/>
                  </a:schemeClr>
                </a:solidFill>
              </a:rPr>
              <a:t>Mais </a:t>
            </a:r>
            <a:r>
              <a:rPr lang="da-DK" dirty="0" smtClean="0">
                <a:solidFill>
                  <a:schemeClr val="bg2">
                    <a:lumMod val="25000"/>
                  </a:schemeClr>
                </a:solidFill>
              </a:rPr>
              <a:t>Tintin, _______ intelligent. </a:t>
            </a:r>
            <a:endParaRPr lang="da-DK" dirty="0" smtClean="0">
              <a:solidFill>
                <a:schemeClr val="bg2">
                  <a:lumMod val="25000"/>
                </a:schemeClr>
              </a:solidFill>
            </a:endParaRPr>
          </a:p>
          <a:p>
            <a:pPr algn="l"/>
            <a:r>
              <a:rPr lang="da-DK" dirty="0" smtClean="0">
                <a:solidFill>
                  <a:schemeClr val="bg2">
                    <a:lumMod val="25000"/>
                  </a:schemeClr>
                </a:solidFill>
              </a:rPr>
              <a:t>______ </a:t>
            </a:r>
            <a:r>
              <a:rPr lang="da-DK" dirty="0" err="1" smtClean="0">
                <a:solidFill>
                  <a:schemeClr val="bg2">
                    <a:lumMod val="25000"/>
                  </a:schemeClr>
                </a:solidFill>
              </a:rPr>
              <a:t>un</a:t>
            </a:r>
            <a:r>
              <a:rPr lang="da-DK" dirty="0" smtClean="0">
                <a:solidFill>
                  <a:schemeClr val="bg2">
                    <a:lumMod val="25000"/>
                  </a:schemeClr>
                </a:solidFill>
              </a:rPr>
              <a:t> lasso. </a:t>
            </a:r>
            <a:endParaRPr lang="da-DK" dirty="0" smtClean="0">
              <a:solidFill>
                <a:schemeClr val="bg2">
                  <a:lumMod val="25000"/>
                </a:schemeClr>
              </a:solidFill>
            </a:endParaRPr>
          </a:p>
          <a:p>
            <a:pPr algn="l"/>
            <a:r>
              <a:rPr lang="da-DK" dirty="0" smtClean="0">
                <a:solidFill>
                  <a:schemeClr val="bg2">
                    <a:lumMod val="25000"/>
                  </a:schemeClr>
                </a:solidFill>
              </a:rPr>
              <a:t>_____ </a:t>
            </a:r>
            <a:r>
              <a:rPr lang="da-DK" dirty="0" err="1" smtClean="0">
                <a:solidFill>
                  <a:schemeClr val="bg2">
                    <a:lumMod val="25000"/>
                  </a:schemeClr>
                </a:solidFill>
              </a:rPr>
              <a:t>pratique</a:t>
            </a:r>
            <a:r>
              <a:rPr lang="da-DK" dirty="0" smtClean="0">
                <a:solidFill>
                  <a:schemeClr val="bg2">
                    <a:lumMod val="25000"/>
                  </a:schemeClr>
                </a:solidFill>
              </a:rPr>
              <a:t>. </a:t>
            </a:r>
            <a:endParaRPr lang="da-DK" dirty="0" smtClean="0">
              <a:solidFill>
                <a:schemeClr val="bg2">
                  <a:lumMod val="25000"/>
                </a:schemeClr>
              </a:solidFill>
            </a:endParaRPr>
          </a:p>
          <a:p>
            <a:pPr algn="l"/>
            <a:r>
              <a:rPr lang="da-DK" dirty="0" smtClean="0">
                <a:solidFill>
                  <a:schemeClr val="bg2">
                    <a:lumMod val="25000"/>
                  </a:schemeClr>
                </a:solidFill>
              </a:rPr>
              <a:t>Monsieur </a:t>
            </a:r>
            <a:r>
              <a:rPr lang="da-DK" dirty="0" err="1" smtClean="0">
                <a:solidFill>
                  <a:schemeClr val="bg2">
                    <a:lumMod val="25000"/>
                  </a:schemeClr>
                </a:solidFill>
              </a:rPr>
              <a:t>Barbarique</a:t>
            </a:r>
            <a:r>
              <a:rPr lang="da-DK" dirty="0" smtClean="0">
                <a:solidFill>
                  <a:schemeClr val="bg2">
                    <a:lumMod val="25000"/>
                  </a:schemeClr>
                </a:solidFill>
              </a:rPr>
              <a:t>, _____ </a:t>
            </a:r>
            <a:r>
              <a:rPr lang="da-DK" dirty="0" err="1" smtClean="0">
                <a:solidFill>
                  <a:schemeClr val="bg2">
                    <a:lumMod val="25000"/>
                  </a:schemeClr>
                </a:solidFill>
              </a:rPr>
              <a:t>un</a:t>
            </a:r>
            <a:r>
              <a:rPr lang="da-DK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da-DK" dirty="0" err="1" smtClean="0">
                <a:solidFill>
                  <a:schemeClr val="bg2">
                    <a:lumMod val="25000"/>
                  </a:schemeClr>
                </a:solidFill>
              </a:rPr>
              <a:t>problème</a:t>
            </a:r>
            <a:r>
              <a:rPr lang="da-DK" dirty="0" smtClean="0">
                <a:solidFill>
                  <a:schemeClr val="bg2">
                    <a:lumMod val="25000"/>
                  </a:schemeClr>
                </a:solidFill>
              </a:rPr>
              <a:t>!</a:t>
            </a:r>
            <a:endParaRPr lang="da-DK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6" name="Tekstboks 5"/>
          <p:cNvSpPr txBox="1"/>
          <p:nvPr/>
        </p:nvSpPr>
        <p:spPr>
          <a:xfrm>
            <a:off x="7336860" y="1268760"/>
            <a:ext cx="1353256" cy="246221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da-DK" sz="2200" dirty="0" smtClean="0"/>
              <a:t>Der er….</a:t>
            </a:r>
          </a:p>
          <a:p>
            <a:endParaRPr lang="da-DK" sz="2200" dirty="0"/>
          </a:p>
          <a:p>
            <a:r>
              <a:rPr lang="da-DK" sz="2200" dirty="0" smtClean="0"/>
              <a:t>Det er….</a:t>
            </a:r>
          </a:p>
          <a:p>
            <a:endParaRPr lang="da-DK" sz="2200" dirty="0"/>
          </a:p>
          <a:p>
            <a:r>
              <a:rPr lang="da-DK" sz="2200" dirty="0" smtClean="0"/>
              <a:t>Han er….</a:t>
            </a:r>
          </a:p>
          <a:p>
            <a:endParaRPr lang="da-DK" sz="2200" dirty="0"/>
          </a:p>
          <a:p>
            <a:r>
              <a:rPr lang="da-DK" sz="2200" dirty="0" smtClean="0"/>
              <a:t>Han har….</a:t>
            </a:r>
            <a:endParaRPr lang="da-DK" sz="2200" dirty="0"/>
          </a:p>
        </p:txBody>
      </p:sp>
    </p:spTree>
    <p:extLst>
      <p:ext uri="{BB962C8B-B14F-4D97-AF65-F5344CB8AC3E}">
        <p14:creationId xmlns:p14="http://schemas.microsoft.com/office/powerpoint/2010/main" val="781009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945</TotalTime>
  <Words>152</Words>
  <Application>Microsoft Office PowerPoint</Application>
  <PresentationFormat>Skærmshow (4:3)</PresentationFormat>
  <Paragraphs>39</Paragraphs>
  <Slides>6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Diastitler</vt:lpstr>
      </vt:variant>
      <vt:variant>
        <vt:i4>6</vt:i4>
      </vt:variant>
    </vt:vector>
  </HeadingPairs>
  <TitlesOfParts>
    <vt:vector size="7" baseType="lpstr">
      <vt:lpstr>Kontortema</vt:lpstr>
      <vt:lpstr>Le roi Léopold II</vt:lpstr>
      <vt:lpstr>Tintin et Hergé</vt:lpstr>
      <vt:lpstr>Hergé om ”Tintin i Congo” (1930)</vt:lpstr>
      <vt:lpstr>PowerPoint-præsentation</vt:lpstr>
      <vt:lpstr>PowerPoint-præsentation</vt:lpstr>
      <vt:lpstr>Gloseøvelse – mundtlig   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Tintin et Hergé</dc:title>
  <dc:creator>E5520</dc:creator>
  <cp:lastModifiedBy>E5520</cp:lastModifiedBy>
  <cp:revision>6</cp:revision>
  <dcterms:created xsi:type="dcterms:W3CDTF">2015-03-15T19:20:39Z</dcterms:created>
  <dcterms:modified xsi:type="dcterms:W3CDTF">2015-03-23T11:32:42Z</dcterms:modified>
</cp:coreProperties>
</file>